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8"/>
  </p:notesMasterIdLst>
  <p:handoutMasterIdLst>
    <p:handoutMasterId r:id="rId9"/>
  </p:handoutMasterIdLst>
  <p:sldIdLst>
    <p:sldId id="294" r:id="rId2"/>
    <p:sldId id="295" r:id="rId3"/>
    <p:sldId id="289" r:id="rId4"/>
    <p:sldId id="302" r:id="rId5"/>
    <p:sldId id="293" r:id="rId6"/>
    <p:sldId id="299" r:id="rId7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EC40"/>
    <a:srgbClr val="00FF00"/>
    <a:srgbClr val="0000FF"/>
    <a:srgbClr val="10A051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6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2023/8/22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2023/8/22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24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24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676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713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12" Type="http://schemas.openxmlformats.org/officeDocument/2006/relationships/image" Target="../media/image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5.png"/><Relationship Id="rId10" Type="http://schemas.openxmlformats.org/officeDocument/2006/relationships/image" Target="../media/image2.w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5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5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png"/><Relationship Id="rId11" Type="http://schemas.openxmlformats.org/officeDocument/2006/relationships/image" Target="../media/image10.wmf"/><Relationship Id="rId5" Type="http://schemas.openxmlformats.org/officeDocument/2006/relationships/image" Target="../media/image13.pn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12.png"/><Relationship Id="rId9" Type="http://schemas.openxmlformats.org/officeDocument/2006/relationships/image" Target="../media/image9.wmf"/><Relationship Id="rId14" Type="http://schemas.openxmlformats.org/officeDocument/2006/relationships/image" Target="../media/image1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June-2023 </a:t>
            </a:r>
            <a:r>
              <a:rPr lang="en-US" altLang="zh-TW" sz="3600" b="1" dirty="0">
                <a:latin typeface="Calibri" pitchFamily="34" charset="0"/>
              </a:rPr>
              <a:t>MP </a:t>
            </a:r>
            <a:r>
              <a:rPr lang="en-US" altLang="zh-TW" sz="3600" b="1" dirty="0" smtClean="0">
                <a:latin typeface="Calibri" pitchFamily="34" charset="0"/>
              </a:rPr>
              <a:t>Inspection BFX – UA300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84056" y="4115504"/>
            <a:ext cx="3859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22-Aug-2023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latin typeface="Calibri" pitchFamily="34" charset="0"/>
              </a:rPr>
              <a:t>25-Jul, ALT customer complain </a:t>
            </a:r>
            <a:r>
              <a:rPr lang="en-US" altLang="zh-TW" sz="1800" b="1" dirty="0">
                <a:latin typeface="Calibri" pitchFamily="34" charset="0"/>
              </a:rPr>
              <a:t>[</a:t>
            </a:r>
            <a:r>
              <a:rPr lang="en-US" altLang="zh-TW" sz="1800" b="1" dirty="0" smtClean="0">
                <a:latin typeface="Calibri" pitchFamily="34" charset="0"/>
              </a:rPr>
              <a:t>BFX-UA300] June – 2023 Mass </a:t>
            </a:r>
            <a:r>
              <a:rPr lang="en-US" altLang="zh-TW" sz="1800" b="1" dirty="0"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</a:t>
            </a:r>
            <a:r>
              <a:rPr lang="en-US" dirty="0"/>
              <a:t>Conditional Pass (Waived</a:t>
            </a:r>
            <a:r>
              <a:rPr lang="en-US" dirty="0" smtClean="0"/>
              <a:t>)</a:t>
            </a: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 </a:t>
            </a:r>
            <a:r>
              <a:rPr lang="en-US" dirty="0"/>
              <a:t>Critical</a:t>
            </a:r>
          </a:p>
          <a:p>
            <a:r>
              <a:rPr lang="en-US" dirty="0" smtClean="0"/>
              <a:t>1. No </a:t>
            </a:r>
            <a:r>
              <a:rPr lang="en-US" dirty="0"/>
              <a:t>sound output * </a:t>
            </a:r>
            <a:r>
              <a:rPr lang="en-US" dirty="0" smtClean="0"/>
              <a:t>1pcs</a:t>
            </a:r>
          </a:p>
          <a:p>
            <a:endParaRPr lang="en-US" dirty="0"/>
          </a:p>
          <a:p>
            <a:r>
              <a:rPr lang="en-US" dirty="0"/>
              <a:t>• Major</a:t>
            </a:r>
          </a:p>
          <a:p>
            <a:r>
              <a:rPr lang="en-US" dirty="0" smtClean="0"/>
              <a:t>1.NTF </a:t>
            </a:r>
            <a:r>
              <a:rPr lang="en-US" dirty="0"/>
              <a:t>issues related Button * 2pcs</a:t>
            </a:r>
          </a:p>
          <a:p>
            <a:r>
              <a:rPr lang="en-US" dirty="0" smtClean="0"/>
              <a:t>2. Poor </a:t>
            </a:r>
            <a:r>
              <a:rPr lang="en-US" dirty="0"/>
              <a:t>paint finish * 5pcs</a:t>
            </a:r>
          </a:p>
          <a:p>
            <a:endParaRPr lang="en-US" dirty="0" smtClean="0"/>
          </a:p>
          <a:p>
            <a:r>
              <a:rPr lang="en-US" dirty="0" smtClean="0"/>
              <a:t>End </a:t>
            </a:r>
            <a:r>
              <a:rPr lang="en-US" dirty="0"/>
              <a:t>user defect</a:t>
            </a:r>
          </a:p>
          <a:p>
            <a:r>
              <a:rPr lang="en-US" dirty="0"/>
              <a:t>• Major</a:t>
            </a:r>
          </a:p>
          <a:p>
            <a:r>
              <a:rPr lang="en-US" dirty="0" smtClean="0"/>
              <a:t>1. BTV </a:t>
            </a:r>
            <a:r>
              <a:rPr lang="en-US" dirty="0"/>
              <a:t>logo plate missing * 1pcs</a:t>
            </a:r>
          </a:p>
        </p:txBody>
      </p:sp>
    </p:spTree>
    <p:extLst>
      <p:ext uri="{BB962C8B-B14F-4D97-AF65-F5344CB8AC3E}">
        <p14:creationId xmlns:p14="http://schemas.microsoft.com/office/powerpoint/2010/main" val="17655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2964303"/>
              </p:ext>
            </p:extLst>
          </p:nvPr>
        </p:nvGraphicFramePr>
        <p:xfrm>
          <a:off x="117987" y="550607"/>
          <a:ext cx="8920909" cy="4177257"/>
        </p:xfrm>
        <a:graphic>
          <a:graphicData uri="http://schemas.openxmlformats.org/drawingml/2006/table">
            <a:tbl>
              <a:tblPr/>
              <a:tblGrid>
                <a:gridCol w="1868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7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6055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885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86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39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No sound output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0.31%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2149695001202303008052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Product test pass normally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 startAt="2"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Focus FT2 &amp; FT3 station (</a:t>
                      </a:r>
                      <a:r>
                        <a:rPr lang="en-US" sz="1000" b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Funtion</a:t>
                      </a: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test coverage):</a:t>
                      </a:r>
                      <a:endParaRPr lang="en-US" sz="1000" b="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RCU and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soundbar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OK normal, Result: </a:t>
                      </a:r>
                      <a:r>
                        <a:rPr lang="en-US" sz="1000" b="1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PASS</a:t>
                      </a:r>
                      <a:endParaRPr lang="en-US" sz="1000" b="1" baseline="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Visual inspection and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Xray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normal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Measure impedance FFC cable OK normal.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Swap FFC cable and retest FATP and function OK normal. (Run-in 10hours)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Suspect FFC connection is not good, PE keep monitoring on FATP for this issue.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No sound output * 1pcs</a:t>
            </a:r>
          </a:p>
        </p:txBody>
      </p:sp>
      <p:sp>
        <p:nvSpPr>
          <p:cNvPr id="8" name="Oval 7"/>
          <p:cNvSpPr/>
          <p:nvPr/>
        </p:nvSpPr>
        <p:spPr>
          <a:xfrm>
            <a:off x="8532222" y="2520937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89" y="2478143"/>
            <a:ext cx="1287352" cy="21145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4555" y="1787288"/>
            <a:ext cx="1560759" cy="138171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9" name="Group 8"/>
          <p:cNvGrpSpPr/>
          <p:nvPr/>
        </p:nvGrpSpPr>
        <p:grpSpPr>
          <a:xfrm>
            <a:off x="2268800" y="1787288"/>
            <a:ext cx="1531146" cy="1381710"/>
            <a:chOff x="2106555" y="1981600"/>
            <a:chExt cx="2076645" cy="161641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06555" y="3489857"/>
              <a:ext cx="2076645" cy="10815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06555" y="1981600"/>
              <a:ext cx="2076645" cy="150825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12" name="TextBox 11"/>
          <p:cNvSpPr txBox="1"/>
          <p:nvPr/>
        </p:nvSpPr>
        <p:spPr>
          <a:xfrm>
            <a:off x="2542196" y="3185869"/>
            <a:ext cx="9472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FT2 station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65589" y="3185869"/>
            <a:ext cx="9472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FT3 station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6879733" y="1601083"/>
            <a:ext cx="368060" cy="2162438"/>
          </a:xfrm>
          <a:prstGeom prst="rect">
            <a:avLst/>
          </a:prstGeom>
        </p:spPr>
      </p:pic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033273"/>
              </p:ext>
            </p:extLst>
          </p:nvPr>
        </p:nvGraphicFramePr>
        <p:xfrm>
          <a:off x="2690726" y="3873124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0" name="Document" showAsIcon="1" r:id="rId9" imgW="914400" imgH="792360" progId="Word.Document.8">
                  <p:embed/>
                </p:oleObj>
              </mc:Choice>
              <mc:Fallback>
                <p:oleObj name="Document" showAsIcon="1" r:id="rId9" imgW="914400" imgH="792360" progId="Word.Document.8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90726" y="3873124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9810604"/>
              </p:ext>
            </p:extLst>
          </p:nvPr>
        </p:nvGraphicFramePr>
        <p:xfrm>
          <a:off x="4174555" y="3919997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1" name="Document" showAsIcon="1" r:id="rId11" imgW="914400" imgH="792360" progId="Word.Document.8">
                  <p:embed/>
                </p:oleObj>
              </mc:Choice>
              <mc:Fallback>
                <p:oleObj name="Document" showAsIcon="1" r:id="rId11" imgW="914400" imgH="792360" progId="Word.Document.8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74555" y="3919997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633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4730084"/>
              </p:ext>
            </p:extLst>
          </p:nvPr>
        </p:nvGraphicFramePr>
        <p:xfrm>
          <a:off x="72735" y="587150"/>
          <a:ext cx="8966161" cy="4556350"/>
        </p:xfrm>
        <a:graphic>
          <a:graphicData uri="http://schemas.openxmlformats.org/drawingml/2006/table">
            <a:tbl>
              <a:tblPr/>
              <a:tblGrid>
                <a:gridCol w="2039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2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68413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255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6123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Action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022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NTF issues related Button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: 2/315pcs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0.63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2149695001202303008040,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A8934AFF04C8</a:t>
                      </a:r>
                      <a:endParaRPr lang="en-US" sz="10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2149695001202303008046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A8934AFF04F1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Product test pass normally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 startAt="2"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Focus FT1 station (Function test coverage):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Button work normal , Result: </a:t>
                      </a:r>
                      <a:r>
                        <a:rPr lang="en-US" sz="1000" b="1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Visual inspection FFC cable , x-ray find out abnormal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   Measure impedance FFC cable found out signal button Power ON, CH-,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+ open 9,35Kom.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3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Swap FFC cable and retest FATP and function  Power, CH-,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+ button not working.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=&gt; Root cause : Button FFC cable abnormal.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FT1 test station can cover 100% button function issue. 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( Button NG- Not work power button STB.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&amp; Button NG - when button BT is pressed, sound effect button is also pressed )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21-Aug-2023, P-TWO Vendor feedback FA report. They confirm the electrical test found that 5parts of the defective conductor were OPEN. Check X-Ray found X-ray detection shows that there is a conductor fracture at the A end of FFC cable.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Root Cause: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At the A end of the conductor, the reinforcement plate is bent and the conductor is warped and broken. Suggestion may be operation doing wrong method make the conductor to break , resulting in poor operation.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4. Corrective Action: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4.1 : Electrical inspection in P-TWO can 100% detect defective products, it can effectively prevent conductor warping and conductor breakage.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4.2: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-FATP can cover 100% button function issue by testing ( FT1 test station check all button function 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4.3: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 keep monitoring on FATP for assembly FFC cable issue.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新細明體" charset="-120"/>
                        <a:cs typeface="Times New Roman" panose="02020603050405020304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NTF issues related Button * 2pcs</a:t>
            </a:r>
          </a:p>
        </p:txBody>
      </p:sp>
      <p:sp>
        <p:nvSpPr>
          <p:cNvPr id="14" name="Oval 13"/>
          <p:cNvSpPr/>
          <p:nvPr/>
        </p:nvSpPr>
        <p:spPr>
          <a:xfrm>
            <a:off x="8594067" y="2701508"/>
            <a:ext cx="343117" cy="322730"/>
          </a:xfrm>
          <a:prstGeom prst="ellipse">
            <a:avLst/>
          </a:prstGeom>
          <a:solidFill>
            <a:srgbClr val="65EC4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492" y="3506588"/>
            <a:ext cx="947269" cy="10326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1518" y="3506589"/>
            <a:ext cx="799819" cy="1032602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320940" y="1569792"/>
            <a:ext cx="2687758" cy="718088"/>
            <a:chOff x="1993650" y="2428462"/>
            <a:chExt cx="3283950" cy="162578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93650" y="2428462"/>
              <a:ext cx="3283950" cy="63684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93650" y="3060807"/>
              <a:ext cx="3283950" cy="99343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2659384"/>
              </p:ext>
            </p:extLst>
          </p:nvPr>
        </p:nvGraphicFramePr>
        <p:xfrm>
          <a:off x="2244021" y="2833719"/>
          <a:ext cx="758590" cy="657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4" name="Document" showAsIcon="1" r:id="rId8" imgW="914400" imgH="792360" progId="Word.Document.12">
                  <p:embed/>
                </p:oleObj>
              </mc:Choice>
              <mc:Fallback>
                <p:oleObj name="Document" showAsIcon="1" r:id="rId8" imgW="914400" imgH="792360" progId="Word.Document.12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44021" y="2833719"/>
                        <a:ext cx="758590" cy="6571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1774016"/>
              </p:ext>
            </p:extLst>
          </p:nvPr>
        </p:nvGraphicFramePr>
        <p:xfrm>
          <a:off x="3144536" y="2873096"/>
          <a:ext cx="731245" cy="633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5" name="Document" showAsIcon="1" r:id="rId10" imgW="914400" imgH="792360" progId="Word.Document.8">
                  <p:embed/>
                </p:oleObj>
              </mc:Choice>
              <mc:Fallback>
                <p:oleObj name="Document" showAsIcon="1" r:id="rId10" imgW="914400" imgH="792360" progId="Word.Document.8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144536" y="2873096"/>
                        <a:ext cx="731245" cy="6334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3903254" y="2833719"/>
            <a:ext cx="1094082" cy="641103"/>
            <a:chOff x="6559687" y="2037740"/>
            <a:chExt cx="770337" cy="5756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559687" y="2037740"/>
              <a:ext cx="770337" cy="5756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" name="Rectangle 18"/>
            <p:cNvSpPr/>
            <p:nvPr/>
          </p:nvSpPr>
          <p:spPr>
            <a:xfrm>
              <a:off x="6876000" y="2145600"/>
              <a:ext cx="201600" cy="396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899511"/>
              </p:ext>
            </p:extLst>
          </p:nvPr>
        </p:nvGraphicFramePr>
        <p:xfrm>
          <a:off x="8124496" y="326194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6" name="Presentation" showAsIcon="1" r:id="rId13" imgW="914400" imgH="771480" progId="PowerPoint.Show.8">
                  <p:embed/>
                </p:oleObj>
              </mc:Choice>
              <mc:Fallback>
                <p:oleObj name="Presentation" showAsIcon="1" r:id="rId13" imgW="914400" imgH="771480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124496" y="326194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809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1247923"/>
              </p:ext>
            </p:extLst>
          </p:nvPr>
        </p:nvGraphicFramePr>
        <p:xfrm>
          <a:off x="72736" y="587150"/>
          <a:ext cx="8997692" cy="4099150"/>
        </p:xfrm>
        <a:graphic>
          <a:graphicData uri="http://schemas.openxmlformats.org/drawingml/2006/table">
            <a:tbl>
              <a:tblPr/>
              <a:tblGrid>
                <a:gridCol w="1903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4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0662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990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50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64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Poor paint finish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5/315pcs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1.58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2149695001202303009873, 2149695001202303005343,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2149695001202303005901, 2149695001202303005905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Occurrence Root cause : Incoming housing issue.</a:t>
                      </a:r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=&gt; Waiting vendor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Inkel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provide corrective action and 8D report.</a:t>
                      </a: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Escape Root cause: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Fii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visual inspection SOP no defined reject this issue ( Pic 1 &amp; 2) . No quality alarm notification to OP to know reject.</a:t>
                      </a: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Fii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check Visual inspection criteria ( Rev02) ALT provided, had define peeling issue  is PASS ( Pic 3 ). Make SOP no define reject peeling issue.</a:t>
                      </a: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Update NG picture into SIP – IQC , hang Quality alarm on IQC area check and notice this case. If checked NG housing, will reject and return back the vendor. 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200" b="0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Done. SQE-26-Jul-2023.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Update SIP visual inspection at OBA notification housing surface stain, clumps issue. Hang Quality alarm with big picture NG housing. Reject when checked NG issue.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Done. PQE-26-Jul-2023.</a:t>
                      </a:r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Hold and inform to vendor housing surface stain, clumps issue, vendor sorting 100% before ship to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Fii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Done. ZYX vendor </a:t>
                      </a: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rgbClr val="0000FF"/>
                        </a:solidFill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Poor paint finish * 5pcs</a:t>
            </a:r>
          </a:p>
        </p:txBody>
      </p:sp>
      <p:sp>
        <p:nvSpPr>
          <p:cNvPr id="21" name="Oval 20"/>
          <p:cNvSpPr/>
          <p:nvPr/>
        </p:nvSpPr>
        <p:spPr>
          <a:xfrm>
            <a:off x="8604376" y="247536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372776" y="3774791"/>
            <a:ext cx="825103" cy="911509"/>
            <a:chOff x="2992576" y="3516432"/>
            <a:chExt cx="825103" cy="1000125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2576" y="3516432"/>
              <a:ext cx="825103" cy="100012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211080" y="3526942"/>
              <a:ext cx="5772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00FF"/>
                  </a:solidFill>
                </a:rPr>
                <a:t>Pic.3</a:t>
              </a:r>
              <a:endParaRPr lang="en-US" sz="16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246238" y="3784529"/>
            <a:ext cx="985930" cy="892031"/>
            <a:chOff x="1513681" y="3516432"/>
            <a:chExt cx="985930" cy="100012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3681" y="3516432"/>
              <a:ext cx="985930" cy="100012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554893" y="3526942"/>
              <a:ext cx="5772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00FF"/>
                  </a:solidFill>
                </a:rPr>
                <a:t>Pic.2</a:t>
              </a:r>
              <a:endParaRPr lang="en-US" sz="16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08066" y="3774790"/>
            <a:ext cx="1007367" cy="892031"/>
            <a:chOff x="245376" y="3516432"/>
            <a:chExt cx="1007367" cy="100012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5376" y="3516432"/>
              <a:ext cx="1007367" cy="1000125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58310" y="4178003"/>
              <a:ext cx="5772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00FF"/>
                  </a:solidFill>
                </a:rPr>
                <a:t>Pic.1</a:t>
              </a:r>
              <a:endParaRPr lang="en-US" sz="16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90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6642612"/>
              </p:ext>
            </p:extLst>
          </p:nvPr>
        </p:nvGraphicFramePr>
        <p:xfrm>
          <a:off x="72736" y="587150"/>
          <a:ext cx="8997692" cy="4099150"/>
        </p:xfrm>
        <a:graphic>
          <a:graphicData uri="http://schemas.openxmlformats.org/drawingml/2006/table">
            <a:tbl>
              <a:tblPr/>
              <a:tblGrid>
                <a:gridCol w="1903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1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3421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990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50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  &amp; 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64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BTV logo plate missing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0.31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2149695001202303003555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Product assembly &amp; test function pass normally. No abnormal issue.</a:t>
                      </a: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Check from links to finished product the time each station no abnormal.</a:t>
                      </a:r>
                    </a:p>
                    <a:p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-&gt; No rework or repair data.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As customer image about BTV logo, maybe some one peeled it out of product. We check production data no abnormal issue.</a:t>
                      </a:r>
                    </a:p>
                    <a:p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Add Side Deco plate checking is a CTQ item in  SOP VI station.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Training all OP by Quality alert customer high light inspection issue with K18 product.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We keep monitoring on FATP for BTV logo missing issue.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pt-BR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BTV logo plate missing * 1pcs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583356" y="2569473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99" y="3013125"/>
            <a:ext cx="1457325" cy="1371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7891" y="1677954"/>
            <a:ext cx="2427473" cy="210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6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18439</TotalTime>
  <Words>881</Words>
  <Application>Microsoft Office PowerPoint</Application>
  <PresentationFormat>On-screen Show (16:9)</PresentationFormat>
  <Paragraphs>166</Paragraphs>
  <Slides>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標楷體</vt:lpstr>
      <vt:lpstr>新細明體</vt:lpstr>
      <vt:lpstr>宋体</vt:lpstr>
      <vt:lpstr>Arial</vt:lpstr>
      <vt:lpstr>Calibri</vt:lpstr>
      <vt:lpstr>Times New Roman</vt:lpstr>
      <vt:lpstr>Wingdings</vt:lpstr>
      <vt:lpstr>2_Office 佈景主題</vt:lpstr>
      <vt:lpstr>Document</vt:lpstr>
      <vt:lpstr>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2053</cp:revision>
  <dcterms:created xsi:type="dcterms:W3CDTF">2018-11-16T05:26:15Z</dcterms:created>
  <dcterms:modified xsi:type="dcterms:W3CDTF">2023-08-22T09:15:10Z</dcterms:modified>
</cp:coreProperties>
</file>